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33" r:id="rId1"/>
  </p:sldMasterIdLst>
  <p:notesMasterIdLst>
    <p:notesMasterId r:id="rId14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2709" autoAdjust="0"/>
  </p:normalViewPr>
  <p:slideViewPr>
    <p:cSldViewPr snapToGrid="0">
      <p:cViewPr>
        <p:scale>
          <a:sx n="63" d="100"/>
          <a:sy n="63" d="100"/>
        </p:scale>
        <p:origin x="-138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5D9A3-20DE-4DD3-B285-51EBCD6F2EC2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3173C-5B63-4F0C-A369-2DD428E831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657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08B9EBBA-996F-894A-B54A-D6246ED52CEA}" type="datetimeFigureOut">
              <a:rPr lang="en-US" smtClean="0"/>
              <a:pPr/>
              <a:t>11/6/2014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484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11/6/2014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753475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11/6/2014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48802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11/6/2014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98516032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11/6/2014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663076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11/6/2014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856697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11/6/2014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377141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smtClean="0"/>
              <a:pPr/>
              <a:t>11/6/2014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6597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smtClean="0"/>
              <a:pPr/>
              <a:t>11/6/2014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4182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08000" y="914400"/>
            <a:ext cx="10972800" cy="5943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fld id="{08045ADB-83F3-446C-9163-67498B77EEF7}" type="datetime1">
              <a:rPr lang="en-US" altLang="en-US">
                <a:solidFill>
                  <a:srgbClr val="000000"/>
                </a:solidFill>
              </a:rPr>
              <a:pPr/>
              <a:t>11/6/2014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954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smtClean="0"/>
              <a:pPr/>
              <a:t>11/6/2014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502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11/6/2014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369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smtClean="0"/>
              <a:pPr/>
              <a:t>11/6/2014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953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smtClean="0"/>
              <a:pPr/>
              <a:t>11/6/2014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838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smtClean="0"/>
              <a:pPr/>
              <a:t>11/6/2014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841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smtClean="0"/>
              <a:pPr/>
              <a:t>11/6/2014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198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smtClean="0"/>
              <a:pPr/>
              <a:t>11/6/2014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395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smtClean="0"/>
              <a:pPr/>
              <a:t>11/6/2014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327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482E8-6E0E-1B4F-B1FD-C69DB9E858D9}" type="datetimeFigureOut">
              <a:rPr lang="en-US" smtClean="0"/>
              <a:pPr/>
              <a:t>11/6/2014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51247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  <p:sldLayoutId id="2147483746" r:id="rId13"/>
    <p:sldLayoutId id="2147483747" r:id="rId14"/>
    <p:sldLayoutId id="2147483748" r:id="rId15"/>
    <p:sldLayoutId id="2147483749" r:id="rId16"/>
    <p:sldLayoutId id="2147483750" r:id="rId17"/>
    <p:sldLayoutId id="2147483764" r:id="rId1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177800" dist="38100" dir="2700000" algn="tl">
              <a:srgbClr val="000000">
                <a:alpha val="24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cliu21cng.wikispaces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err="1" smtClean="0"/>
              <a:t>Ms</a:t>
            </a:r>
            <a:r>
              <a:rPr lang="en-US" sz="6000" dirty="0" smtClean="0"/>
              <a:t> social studies</a:t>
            </a: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 smtClean="0"/>
              <a:t>Content networking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November 2014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3388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861540" cy="970450"/>
          </a:xfrm>
        </p:spPr>
        <p:txBody>
          <a:bodyPr/>
          <a:lstStyle/>
          <a:p>
            <a:r>
              <a:rPr lang="en-US" sz="4800" dirty="0" smtClean="0"/>
              <a:t>Text-dependent Analysis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Grades 4 – 8 </a:t>
            </a:r>
          </a:p>
          <a:p>
            <a:r>
              <a:rPr lang="en-US" sz="3200" dirty="0" smtClean="0"/>
              <a:t>Specific type of Constructed Response</a:t>
            </a:r>
          </a:p>
          <a:p>
            <a:r>
              <a:rPr lang="en-US" sz="3200" dirty="0" smtClean="0"/>
              <a:t>Own Scoring Rubric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17581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861540" cy="970450"/>
          </a:xfrm>
        </p:spPr>
        <p:txBody>
          <a:bodyPr/>
          <a:lstStyle/>
          <a:p>
            <a:r>
              <a:rPr lang="en-US" sz="4800" dirty="0" smtClean="0"/>
              <a:t>Text-dependent Analysis</a:t>
            </a:r>
            <a:endParaRPr lang="en-US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741872" y="2208362"/>
            <a:ext cx="10230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Example: Grade 6 – 4 points</a:t>
            </a:r>
            <a:endParaRPr lang="en-US" sz="4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869" y="3423282"/>
            <a:ext cx="11368144" cy="1392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8913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Table Discussion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1" y="2222287"/>
            <a:ext cx="10999477" cy="363651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What are areas of strength in your classroom/school/district?</a:t>
            </a:r>
          </a:p>
          <a:p>
            <a:r>
              <a:rPr lang="en-US" sz="2800" dirty="0" smtClean="0"/>
              <a:t>What are areas of need in your classroom/school/district?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83413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welcome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906438"/>
            <a:ext cx="9905999" cy="4347713"/>
          </a:xfrm>
        </p:spPr>
        <p:txBody>
          <a:bodyPr>
            <a:normAutofit/>
          </a:bodyPr>
          <a:lstStyle/>
          <a:p>
            <a:r>
              <a:rPr lang="en-US" sz="3600" dirty="0"/>
              <a:t>Please sit at your grade level table.</a:t>
            </a:r>
          </a:p>
          <a:p>
            <a:r>
              <a:rPr lang="en-US" sz="3600" dirty="0"/>
              <a:t>Network: CLIU Public</a:t>
            </a:r>
          </a:p>
          <a:p>
            <a:r>
              <a:rPr lang="en-US" sz="3600" dirty="0"/>
              <a:t>Wiki: </a:t>
            </a:r>
            <a:r>
              <a:rPr lang="en-US" sz="3600" dirty="0">
                <a:hlinkClick r:id="rId2"/>
              </a:rPr>
              <a:t>http://cliu21cng.wikispaces.com</a:t>
            </a:r>
            <a:endParaRPr lang="en-US" sz="3600" dirty="0"/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3935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Agenda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849582"/>
            <a:ext cx="9905999" cy="4717473"/>
          </a:xfrm>
        </p:spPr>
        <p:txBody>
          <a:bodyPr>
            <a:normAutofit fontScale="92500" lnSpcReduction="10000"/>
          </a:bodyPr>
          <a:lstStyle/>
          <a:p>
            <a:r>
              <a:rPr lang="en-US" sz="3600" dirty="0" smtClean="0"/>
              <a:t>PDE Update on PSSAs</a:t>
            </a:r>
          </a:p>
          <a:p>
            <a:pPr lvl="1"/>
            <a:r>
              <a:rPr lang="en-US" sz="3200" dirty="0" smtClean="0"/>
              <a:t>Examining Open-ended Questions</a:t>
            </a:r>
          </a:p>
          <a:p>
            <a:pPr lvl="1"/>
            <a:r>
              <a:rPr lang="en-US" sz="3200" dirty="0" smtClean="0"/>
              <a:t>Table Discussion</a:t>
            </a:r>
          </a:p>
          <a:p>
            <a:r>
              <a:rPr lang="en-US" sz="3600" dirty="0" smtClean="0"/>
              <a:t>Professional Reading</a:t>
            </a:r>
          </a:p>
          <a:p>
            <a:r>
              <a:rPr lang="en-US" sz="3600" dirty="0" smtClean="0"/>
              <a:t>Check These Out!</a:t>
            </a:r>
          </a:p>
          <a:p>
            <a:r>
              <a:rPr lang="en-US" sz="3600" dirty="0" smtClean="0"/>
              <a:t>Collaboration</a:t>
            </a:r>
          </a:p>
          <a:p>
            <a:r>
              <a:rPr lang="en-US" sz="3600" dirty="0" smtClean="0"/>
              <a:t>Next Steps</a:t>
            </a:r>
          </a:p>
          <a:p>
            <a:endParaRPr lang="en-US" sz="3600" dirty="0" smtClean="0"/>
          </a:p>
          <a:p>
            <a:endParaRPr lang="en-US" sz="3600" dirty="0" smtClean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1690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5" descr="blue 50% ba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Content Placeholder 2"/>
          <p:cNvSpPr>
            <a:spLocks noGrp="1"/>
          </p:cNvSpPr>
          <p:nvPr>
            <p:ph/>
          </p:nvPr>
        </p:nvSpPr>
        <p:spPr>
          <a:xfrm>
            <a:off x="2000250" y="2133600"/>
            <a:ext cx="8229600" cy="34290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>
            <a:normAutofit fontScale="92500" lnSpcReduction="20000"/>
          </a:bodyPr>
          <a:lstStyle/>
          <a:p>
            <a:pPr>
              <a:buFont typeface="Wingdings" charset="0"/>
              <a:buChar char="§"/>
              <a:defRPr/>
            </a:pPr>
            <a:r>
              <a:rPr lang="en-US" sz="2400" u="sng">
                <a:ea typeface="ＭＳ Ｐゴシック" charset="0"/>
              </a:rPr>
              <a:t>Keystone Exams</a:t>
            </a:r>
            <a:r>
              <a:rPr lang="en-US" sz="2400">
                <a:ea typeface="ＭＳ Ｐゴシック" charset="0"/>
              </a:rPr>
              <a:t>: no change</a:t>
            </a:r>
          </a:p>
          <a:p>
            <a:pPr>
              <a:buFont typeface="Wingdings" charset="0"/>
              <a:buChar char="§"/>
              <a:defRPr/>
            </a:pPr>
            <a:r>
              <a:rPr lang="en-US" sz="2400" u="sng">
                <a:ea typeface="ＭＳ Ｐゴシック" charset="0"/>
              </a:rPr>
              <a:t>PSSA Science</a:t>
            </a:r>
            <a:r>
              <a:rPr lang="en-US" sz="2400">
                <a:ea typeface="ＭＳ Ｐゴシック" charset="0"/>
              </a:rPr>
              <a:t>: no change</a:t>
            </a:r>
          </a:p>
          <a:p>
            <a:pPr>
              <a:buFont typeface="Wingdings" charset="0"/>
              <a:buChar char="§"/>
              <a:defRPr/>
            </a:pPr>
            <a:r>
              <a:rPr lang="en-US" sz="2400" u="sng">
                <a:ea typeface="ＭＳ Ｐゴシック" charset="0"/>
              </a:rPr>
              <a:t>PSSA Reading</a:t>
            </a:r>
            <a:r>
              <a:rPr lang="en-US" sz="2400">
                <a:ea typeface="ＭＳ Ｐゴシック" charset="0"/>
              </a:rPr>
              <a:t>: now combined with Writing as </a:t>
            </a:r>
            <a:r>
              <a:rPr lang="en-US" sz="2400" u="sng">
                <a:ea typeface="ＭＳ Ｐゴシック" charset="0"/>
              </a:rPr>
              <a:t>PSSA ELA</a:t>
            </a:r>
            <a:r>
              <a:rPr lang="en-US" sz="2400">
                <a:ea typeface="ＭＳ Ｐゴシック" charset="0"/>
              </a:rPr>
              <a:t> with separate booklet and testing window</a:t>
            </a:r>
          </a:p>
          <a:p>
            <a:pPr>
              <a:buFont typeface="Wingdings" charset="0"/>
              <a:buChar char="§"/>
              <a:defRPr/>
            </a:pPr>
            <a:r>
              <a:rPr lang="en-US" sz="2400" u="sng">
                <a:ea typeface="ＭＳ Ｐゴシック" charset="0"/>
              </a:rPr>
              <a:t>PSSA Writing</a:t>
            </a:r>
            <a:r>
              <a:rPr lang="en-US" sz="2400">
                <a:ea typeface="ＭＳ Ｐゴシック" charset="0"/>
              </a:rPr>
              <a:t>: now combined with Reading as </a:t>
            </a:r>
            <a:r>
              <a:rPr lang="en-US" sz="2400" u="sng">
                <a:ea typeface="ＭＳ Ｐゴシック" charset="0"/>
              </a:rPr>
              <a:t>PSSA ELA</a:t>
            </a:r>
            <a:r>
              <a:rPr lang="en-US" sz="2400">
                <a:ea typeface="ＭＳ Ｐゴシック" charset="0"/>
              </a:rPr>
              <a:t> with separate booklet and testing window</a:t>
            </a:r>
          </a:p>
          <a:p>
            <a:pPr>
              <a:buFont typeface="Wingdings" charset="0"/>
              <a:buChar char="§"/>
              <a:defRPr/>
            </a:pPr>
            <a:r>
              <a:rPr lang="en-US" sz="2400" u="sng">
                <a:ea typeface="ＭＳ Ｐゴシック" charset="0"/>
              </a:rPr>
              <a:t>PSSA Math</a:t>
            </a:r>
            <a:r>
              <a:rPr lang="en-US" sz="2400">
                <a:ea typeface="ＭＳ Ｐゴシック" charset="0"/>
              </a:rPr>
              <a:t>: now </a:t>
            </a:r>
            <a:r>
              <a:rPr lang="en-US" sz="2400" u="sng">
                <a:ea typeface="ＭＳ Ｐゴシック" charset="0"/>
              </a:rPr>
              <a:t>PSSA Math </a:t>
            </a:r>
            <a:r>
              <a:rPr lang="en-US" sz="2400">
                <a:ea typeface="ＭＳ Ｐゴシック" charset="0"/>
              </a:rPr>
              <a:t>with separate booklet and testing window</a:t>
            </a: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4343400" y="457200"/>
            <a:ext cx="78486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en-US" sz="3000">
                <a:solidFill>
                  <a:schemeClr val="bg1"/>
                </a:solidFill>
                <a:latin typeface="Verdana" charset="0"/>
                <a:ea typeface="ＭＳ Ｐゴシック" charset="0"/>
              </a:rPr>
              <a:t>2015 PSSA Changes</a:t>
            </a:r>
          </a:p>
        </p:txBody>
      </p:sp>
      <p:pic>
        <p:nvPicPr>
          <p:cNvPr id="16388" name="Picture 14" descr="Education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851526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0" y="1235076"/>
            <a:ext cx="708660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914400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4000" kern="0" dirty="0">
                <a:solidFill>
                  <a:srgbClr val="000000"/>
                </a:solidFill>
                <a:ea typeface="MS PGothic" panose="020B0600070205080204" pitchFamily="34" charset="-128"/>
              </a:rPr>
              <a:t>Quick Overview</a:t>
            </a:r>
          </a:p>
        </p:txBody>
      </p:sp>
    </p:spTree>
    <p:extLst>
      <p:ext uri="{BB962C8B-B14F-4D97-AF65-F5344CB8AC3E}">
        <p14:creationId xmlns:p14="http://schemas.microsoft.com/office/powerpoint/2010/main" val="108893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5" descr="blue 50% ba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457200"/>
            <a:ext cx="7848600" cy="4572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US" altLang="en-US" sz="3000">
                <a:solidFill>
                  <a:schemeClr val="bg1"/>
                </a:solidFill>
                <a:latin typeface="Verdana" panose="020B0604030504040204" pitchFamily="34" charset="0"/>
              </a:rPr>
              <a:t>2015 PSSA Changes</a:t>
            </a:r>
          </a:p>
        </p:txBody>
      </p:sp>
      <p:pic>
        <p:nvPicPr>
          <p:cNvPr id="17412" name="Picture 14" descr="Education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851526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220913" y="990600"/>
            <a:ext cx="7772400" cy="95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914400" eaLnBrk="1" hangingPunct="1">
              <a:defRPr/>
            </a:pPr>
            <a:r>
              <a:rPr lang="en-US" b="1" kern="0" dirty="0">
                <a:solidFill>
                  <a:srgbClr val="000000"/>
                </a:solidFill>
              </a:rPr>
              <a:t>Grades 4-8 Format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981200" y="2005014"/>
          <a:ext cx="8305798" cy="4700588"/>
        </p:xfrm>
        <a:graphic>
          <a:graphicData uri="http://schemas.openxmlformats.org/drawingml/2006/table">
            <a:tbl>
              <a:tblPr/>
              <a:tblGrid>
                <a:gridCol w="769097"/>
                <a:gridCol w="1888871"/>
                <a:gridCol w="1220982"/>
                <a:gridCol w="1703115"/>
                <a:gridCol w="1314907"/>
                <a:gridCol w="1408826"/>
              </a:tblGrid>
              <a:tr h="118288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Section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Content Emphasis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Number of MC/EBSR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Number of WP/TDA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Estimated Number of Passages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Estimated Section Testing Time (in minutes)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</a:tr>
              <a:tr h="87942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1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Writing and Language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20 MC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0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60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942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Reading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15–18 MC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4–5 EBSR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0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3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58–69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</a:tr>
              <a:tr h="87942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Reading and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Text Dependent Analysis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14 MC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2 EBSR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2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73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942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Reading and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Text Dependent Analysis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5–8 MC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1–2 EBSR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48–57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953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Writing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290656"/>
          </a:xfrm>
        </p:spPr>
        <p:txBody>
          <a:bodyPr>
            <a:normAutofit/>
          </a:bodyPr>
          <a:lstStyle/>
          <a:p>
            <a:r>
              <a:rPr lang="en-US" sz="3000" dirty="0" smtClean="0"/>
              <a:t>ALL grades</a:t>
            </a:r>
          </a:p>
          <a:p>
            <a:r>
              <a:rPr lang="en-US" sz="3200" dirty="0" smtClean="0"/>
              <a:t>Mode specific prompts &amp; scoring rubrics</a:t>
            </a:r>
          </a:p>
          <a:p>
            <a:pPr lvl="1"/>
            <a:r>
              <a:rPr lang="en-US" sz="3000" dirty="0" smtClean="0"/>
              <a:t>Narrative</a:t>
            </a:r>
          </a:p>
          <a:p>
            <a:pPr lvl="1"/>
            <a:r>
              <a:rPr lang="en-US" sz="3000" dirty="0" smtClean="0"/>
              <a:t>Informational</a:t>
            </a:r>
          </a:p>
          <a:p>
            <a:pPr lvl="1"/>
            <a:r>
              <a:rPr lang="en-US" sz="3000" dirty="0" smtClean="0"/>
              <a:t>Opinion</a:t>
            </a:r>
            <a:endParaRPr lang="en-US" sz="2800" dirty="0"/>
          </a:p>
          <a:p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049854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Writing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41872" y="2208362"/>
            <a:ext cx="10230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Example: Grade 7 – 4 points</a:t>
            </a:r>
            <a:endParaRPr lang="en-US" sz="4000" dirty="0"/>
          </a:p>
        </p:txBody>
      </p:sp>
      <p:pic>
        <p:nvPicPr>
          <p:cNvPr id="6" name="Picture 2" descr="C:\Users\dsimaska\Desktop\Getting Ready\ELAG7promp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409" y="3082566"/>
            <a:ext cx="9383180" cy="3536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5864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861540" cy="970450"/>
          </a:xfrm>
        </p:spPr>
        <p:txBody>
          <a:bodyPr/>
          <a:lstStyle/>
          <a:p>
            <a:r>
              <a:rPr lang="en-US" sz="4800" dirty="0" smtClean="0"/>
              <a:t>Evidence Based Selected Response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ALL grades</a:t>
            </a:r>
          </a:p>
          <a:p>
            <a:r>
              <a:rPr lang="en-US" sz="3200" dirty="0" smtClean="0"/>
              <a:t>Two-parts</a:t>
            </a:r>
          </a:p>
          <a:p>
            <a:r>
              <a:rPr lang="en-US" sz="3200" dirty="0" smtClean="0"/>
              <a:t>Answer to second part based on answer to first part</a:t>
            </a:r>
          </a:p>
          <a:p>
            <a:r>
              <a:rPr lang="en-US" sz="3200" dirty="0" smtClean="0"/>
              <a:t>Like old Open-ended (same type of thinking)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68659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9532" y="197400"/>
            <a:ext cx="10861540" cy="970450"/>
          </a:xfrm>
        </p:spPr>
        <p:txBody>
          <a:bodyPr/>
          <a:lstStyle/>
          <a:p>
            <a:r>
              <a:rPr lang="en-US" sz="4800" dirty="0" smtClean="0"/>
              <a:t>Evidence Based Selected Response</a:t>
            </a:r>
            <a:endParaRPr lang="en-US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741872" y="2208362"/>
            <a:ext cx="342468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Example: </a:t>
            </a:r>
          </a:p>
          <a:p>
            <a:r>
              <a:rPr lang="en-US" sz="4000" dirty="0" smtClean="0"/>
              <a:t>	Grade 7</a:t>
            </a:r>
          </a:p>
          <a:p>
            <a:r>
              <a:rPr lang="en-US" sz="4000" dirty="0" smtClean="0"/>
              <a:t>	2 points</a:t>
            </a:r>
            <a:endParaRPr lang="en-US" sz="4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5160" y="1167850"/>
            <a:ext cx="7557214" cy="5619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3212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2B5F27"/>
      </a:dk2>
      <a:lt2>
        <a:srgbClr val="D8FC68"/>
      </a:lt2>
      <a:accent1>
        <a:srgbClr val="DDC855"/>
      </a:accent1>
      <a:accent2>
        <a:srgbClr val="FCA03D"/>
      </a:accent2>
      <a:accent3>
        <a:srgbClr val="E36439"/>
      </a:accent3>
      <a:accent4>
        <a:srgbClr val="C2935B"/>
      </a:accent4>
      <a:accent5>
        <a:srgbClr val="88C25C"/>
      </a:accent5>
      <a:accent6>
        <a:srgbClr val="BFCC86"/>
      </a:accent6>
      <a:hlink>
        <a:srgbClr val="FFCE23"/>
      </a:hlink>
      <a:folHlink>
        <a:srgbClr val="FDEB86"/>
      </a:folHlink>
    </a:clrScheme>
    <a:fontScheme name="Circui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82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ircuit" id="{0AC2F7E7-15F5-431C-B2A2-456FE929F56C}" vid="{97ECCC31-8429-4523-BE8D-8F09B7A4D4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</TotalTime>
  <Words>267</Words>
  <Application>Microsoft Office PowerPoint</Application>
  <PresentationFormat>Custom</PresentationFormat>
  <Paragraphs>85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Circuit</vt:lpstr>
      <vt:lpstr>Ms social studies Content networking</vt:lpstr>
      <vt:lpstr>welcome</vt:lpstr>
      <vt:lpstr>Agenda</vt:lpstr>
      <vt:lpstr>2015 PSSA Changes</vt:lpstr>
      <vt:lpstr>2015 PSSA Changes</vt:lpstr>
      <vt:lpstr>Writing</vt:lpstr>
      <vt:lpstr>Writing</vt:lpstr>
      <vt:lpstr>Evidence Based Selected Response</vt:lpstr>
      <vt:lpstr>Evidence Based Selected Response</vt:lpstr>
      <vt:lpstr>Text-dependent Analysis</vt:lpstr>
      <vt:lpstr>Text-dependent Analysis</vt:lpstr>
      <vt:lpstr>Table Discussion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K – 5 Content networking</dc:title>
  <dc:creator>Cathy Enders</dc:creator>
  <cp:lastModifiedBy>labuser</cp:lastModifiedBy>
  <cp:revision>21</cp:revision>
  <dcterms:created xsi:type="dcterms:W3CDTF">2014-11-03T15:14:29Z</dcterms:created>
  <dcterms:modified xsi:type="dcterms:W3CDTF">2014-11-06T13:16:59Z</dcterms:modified>
</cp:coreProperties>
</file>